
<file path=[Content_Types].xml><?xml version="1.0" encoding="utf-8"?>
<Types xmlns="http://schemas.openxmlformats.org/package/2006/content-types">
  <Default Extension="png" ContentType="image/png"/>
  <Default Extension="svg" ContentType="image/svg+xml"/>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8" r:id="rId8"/>
    <p:sldId id="262" r:id="rId9"/>
    <p:sldId id="263" r:id="rId10"/>
    <p:sldId id="264" r:id="rId11"/>
    <p:sldId id="265" r:id="rId12"/>
    <p:sldId id="266"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9" autoAdjust="0"/>
  </p:normalViewPr>
  <p:slideViewPr>
    <p:cSldViewPr snapToGrid="0" snapToObjects="1">
      <p:cViewPr varScale="1">
        <p:scale>
          <a:sx n="67" d="100"/>
          <a:sy n="67"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3A8C7F-0BFC-46A0-BE32-6FC766BDEEFE}" type="datetimeFigureOut">
              <a:rPr lang="en-CA" smtClean="0"/>
              <a:t>29/04/2019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5F303C-B767-458D-BB71-3DE6B2D59298}" type="slidenum">
              <a:rPr lang="en-CA" smtClean="0"/>
              <a:t>‹N°›</a:t>
            </a:fld>
            <a:endParaRPr lang="en-CA"/>
          </a:p>
        </p:txBody>
      </p:sp>
    </p:spTree>
    <p:extLst>
      <p:ext uri="{BB962C8B-B14F-4D97-AF65-F5344CB8AC3E}">
        <p14:creationId xmlns:p14="http://schemas.microsoft.com/office/powerpoint/2010/main" val="216118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yberjustice.ca/justicebo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arreau.qc.ca/media/1108/avis-opinion.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D5F303C-B767-458D-BB71-3DE6B2D59298}" type="slidenum">
              <a:rPr lang="en-CA" smtClean="0"/>
              <a:t>2</a:t>
            </a:fld>
            <a:endParaRPr lang="en-CA"/>
          </a:p>
        </p:txBody>
      </p:sp>
    </p:spTree>
    <p:extLst>
      <p:ext uri="{BB962C8B-B14F-4D97-AF65-F5344CB8AC3E}">
        <p14:creationId xmlns:p14="http://schemas.microsoft.com/office/powerpoint/2010/main" val="304882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5F303C-B767-458D-BB71-3DE6B2D59298}" type="slidenum">
              <a:rPr lang="en-CA" smtClean="0"/>
              <a:t>11</a:t>
            </a:fld>
            <a:endParaRPr lang="en-CA"/>
          </a:p>
        </p:txBody>
      </p:sp>
    </p:spTree>
    <p:extLst>
      <p:ext uri="{BB962C8B-B14F-4D97-AF65-F5344CB8AC3E}">
        <p14:creationId xmlns:p14="http://schemas.microsoft.com/office/powerpoint/2010/main" val="292626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chatbot</a:t>
            </a:r>
            <a:r>
              <a:rPr lang="fr-CA" sz="1200" kern="1200" dirty="0">
                <a:solidFill>
                  <a:schemeClr val="tx1"/>
                </a:solidFill>
                <a:effectLst/>
                <a:latin typeface="+mn-lt"/>
                <a:ea typeface="+mn-ea"/>
                <a:cs typeface="+mn-cs"/>
              </a:rPr>
              <a:t> ou « agent conversationnel » est un programme informatique permettant de simuler une conversation. Ces conversations se font entre le </a:t>
            </a:r>
            <a:r>
              <a:rPr lang="fr-CA" sz="1200" kern="1200" dirty="0" err="1">
                <a:solidFill>
                  <a:schemeClr val="tx1"/>
                </a:solidFill>
                <a:effectLst/>
                <a:latin typeface="+mn-lt"/>
                <a:ea typeface="+mn-ea"/>
                <a:cs typeface="+mn-cs"/>
              </a:rPr>
              <a:t>chatbot</a:t>
            </a:r>
            <a:r>
              <a:rPr lang="fr-CA" sz="1200" kern="1200" dirty="0">
                <a:solidFill>
                  <a:schemeClr val="tx1"/>
                </a:solidFill>
                <a:effectLst/>
                <a:latin typeface="+mn-lt"/>
                <a:ea typeface="+mn-ea"/>
                <a:cs typeface="+mn-cs"/>
              </a:rPr>
              <a:t> et l’humain, que ce soit de façon verbale ou écrite. Cet échange de questions-réponses est couramment utilisé pour le service à la clientèle. Le meilleur exemple est lorsque vous vous connectez sur un site internet et qu’une fenêtre s’ouvre pour vous demander si vous avez besoin d’aide. Les </a:t>
            </a:r>
            <a:r>
              <a:rPr lang="fr-CA" sz="1200" kern="1200" dirty="0" err="1">
                <a:solidFill>
                  <a:schemeClr val="tx1"/>
                </a:solidFill>
                <a:effectLst/>
                <a:latin typeface="+mn-lt"/>
                <a:ea typeface="+mn-ea"/>
                <a:cs typeface="+mn-cs"/>
              </a:rPr>
              <a:t>chatbots</a:t>
            </a:r>
            <a:r>
              <a:rPr lang="fr-CA" sz="1200" kern="1200" dirty="0">
                <a:solidFill>
                  <a:schemeClr val="tx1"/>
                </a:solidFill>
                <a:effectLst/>
                <a:latin typeface="+mn-lt"/>
                <a:ea typeface="+mn-ea"/>
                <a:cs typeface="+mn-cs"/>
              </a:rPr>
              <a:t> ne sont pas nouveaux, le premier ayant été créé en 1966. Mais l’intelligence artificielle, l’analyse du langage naturel et l’apprentissage profond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learning</a:t>
            </a:r>
            <a:r>
              <a:rPr lang="fr-CA" sz="1200" kern="1200" dirty="0">
                <a:solidFill>
                  <a:schemeClr val="tx1"/>
                </a:solidFill>
                <a:effectLst/>
                <a:latin typeface="+mn-lt"/>
                <a:ea typeface="+mn-ea"/>
                <a:cs typeface="+mn-cs"/>
              </a:rPr>
              <a:t> ») ont permis la création de </a:t>
            </a:r>
            <a:r>
              <a:rPr lang="fr-CA" sz="1200" kern="1200" dirty="0" err="1">
                <a:solidFill>
                  <a:schemeClr val="tx1"/>
                </a:solidFill>
                <a:effectLst/>
                <a:latin typeface="+mn-lt"/>
                <a:ea typeface="+mn-ea"/>
                <a:cs typeface="+mn-cs"/>
              </a:rPr>
              <a:t>chatbots</a:t>
            </a:r>
            <a:r>
              <a:rPr lang="fr-CA" sz="1200" kern="1200" dirty="0">
                <a:solidFill>
                  <a:schemeClr val="tx1"/>
                </a:solidFill>
                <a:effectLst/>
                <a:latin typeface="+mn-lt"/>
                <a:ea typeface="+mn-ea"/>
                <a:cs typeface="+mn-cs"/>
              </a:rPr>
              <a:t> qui s’améliorent au fil des conversations. </a:t>
            </a:r>
          </a:p>
          <a:p>
            <a:r>
              <a:rPr lang="fr-CA" sz="1200" kern="1200" dirty="0">
                <a:solidFill>
                  <a:schemeClr val="tx1"/>
                </a:solidFill>
                <a:effectLst/>
                <a:latin typeface="+mn-lt"/>
                <a:ea typeface="+mn-ea"/>
                <a:cs typeface="+mn-cs"/>
              </a:rPr>
              <a:t/>
            </a:r>
            <a:br>
              <a:rPr lang="fr-CA" sz="1200" kern="1200" dirty="0">
                <a:solidFill>
                  <a:schemeClr val="tx1"/>
                </a:solidFill>
                <a:effectLst/>
                <a:latin typeface="+mn-lt"/>
                <a:ea typeface="+mn-ea"/>
                <a:cs typeface="+mn-cs"/>
              </a:rPr>
            </a:br>
            <a:r>
              <a:rPr lang="fr-CA" sz="1200" kern="1200" dirty="0">
                <a:solidFill>
                  <a:schemeClr val="tx1"/>
                </a:solidFill>
                <a:effectLst/>
                <a:latin typeface="+mn-lt"/>
                <a:ea typeface="+mn-ea"/>
                <a:cs typeface="+mn-cs"/>
              </a:rPr>
              <a:t>Parmi les bénéfices de ce type d’outil, on compte notamment: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Un service 24h/24</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L’obtention de réponses instantanément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Des réponses à des questions simples</a:t>
            </a:r>
          </a:p>
          <a:p>
            <a:endParaRPr lang="en-CA" sz="1200" kern="1200" dirty="0">
              <a:solidFill>
                <a:schemeClr val="tx1"/>
              </a:solidFill>
              <a:effectLst/>
              <a:latin typeface="+mn-lt"/>
              <a:ea typeface="+mn-ea"/>
              <a:cs typeface="+mn-cs"/>
            </a:endParaRPr>
          </a:p>
          <a:p>
            <a:r>
              <a:rPr lang="fr-CA" sz="1200" kern="1200" dirty="0">
                <a:solidFill>
                  <a:srgbClr val="FF0000"/>
                </a:solidFill>
                <a:effectLst/>
                <a:latin typeface="+mn-lt"/>
                <a:ea typeface="+mn-ea"/>
                <a:cs typeface="+mn-cs"/>
              </a:rPr>
              <a:t>Parmi les défis actuels, on compte notamment:</a:t>
            </a:r>
          </a:p>
          <a:p>
            <a:pPr marL="171450" indent="-171450">
              <a:buFont typeface="Arial" panose="020B0604020202020204" pitchFamily="34" charset="0"/>
              <a:buChar char="•"/>
            </a:pPr>
            <a:r>
              <a:rPr lang="fr-CA" sz="1200" kern="1200" dirty="0">
                <a:solidFill>
                  <a:srgbClr val="FF0000"/>
                </a:solidFill>
                <a:effectLst/>
                <a:latin typeface="+mn-lt"/>
                <a:ea typeface="+mn-ea"/>
                <a:cs typeface="+mn-cs"/>
              </a:rPr>
              <a:t>La coopération des usagers! Certaines habitudes complexifient l’utilisation et le développement des </a:t>
            </a:r>
            <a:r>
              <a:rPr lang="fr-CA" sz="1200" kern="1200" dirty="0" err="1">
                <a:solidFill>
                  <a:srgbClr val="FF0000"/>
                </a:solidFill>
                <a:effectLst/>
                <a:latin typeface="+mn-lt"/>
                <a:ea typeface="+mn-ea"/>
                <a:cs typeface="+mn-cs"/>
              </a:rPr>
              <a:t>chatbots</a:t>
            </a:r>
            <a:r>
              <a:rPr lang="fr-CA" sz="1200" kern="1200" dirty="0">
                <a:solidFill>
                  <a:srgbClr val="FF0000"/>
                </a:solidFill>
                <a:effectLst/>
                <a:latin typeface="+mn-lt"/>
                <a:ea typeface="+mn-ea"/>
                <a:cs typeface="+mn-cs"/>
              </a:rPr>
              <a:t>, notamment le bavardage, les erreurs du langage ou changer d’idée en cours de route.</a:t>
            </a:r>
            <a:endParaRPr lang="en-CA" sz="1200" kern="1200" dirty="0">
              <a:solidFill>
                <a:srgbClr val="FF0000"/>
              </a:solidFill>
              <a:effectLst/>
              <a:latin typeface="+mn-lt"/>
              <a:ea typeface="+mn-ea"/>
              <a:cs typeface="+mn-cs"/>
            </a:endParaRPr>
          </a:p>
          <a:p>
            <a:pPr marL="171450" indent="-171450">
              <a:buFont typeface="Arial" panose="020B0604020202020204" pitchFamily="34" charset="0"/>
              <a:buChar char="•"/>
            </a:pPr>
            <a:r>
              <a:rPr lang="fr-CA" sz="1200" kern="1200" dirty="0">
                <a:solidFill>
                  <a:srgbClr val="FF0000"/>
                </a:solidFill>
                <a:effectLst/>
                <a:latin typeface="+mn-lt"/>
                <a:ea typeface="+mn-ea"/>
                <a:cs typeface="+mn-cs"/>
              </a:rPr>
              <a:t>L’interprétation du langage – comprendre l’intention des usagers et les différentes nuances pour exprimer une même idée</a:t>
            </a:r>
          </a:p>
          <a:p>
            <a:pPr marL="171450" indent="-171450">
              <a:buFont typeface="Arial" panose="020B0604020202020204" pitchFamily="34" charset="0"/>
              <a:buChar char="•"/>
            </a:pPr>
            <a:r>
              <a:rPr lang="fr-CA" sz="1200" kern="1200" dirty="0">
                <a:solidFill>
                  <a:srgbClr val="FF0000"/>
                </a:solidFill>
                <a:effectLst/>
                <a:latin typeface="+mn-lt"/>
                <a:ea typeface="+mn-ea"/>
                <a:cs typeface="+mn-cs"/>
              </a:rPr>
              <a:t>La transition entre la conversation avec le </a:t>
            </a:r>
            <a:r>
              <a:rPr lang="fr-CA" sz="1200" kern="1200" dirty="0" err="1">
                <a:solidFill>
                  <a:srgbClr val="FF0000"/>
                </a:solidFill>
                <a:effectLst/>
                <a:latin typeface="+mn-lt"/>
                <a:ea typeface="+mn-ea"/>
                <a:cs typeface="+mn-cs"/>
              </a:rPr>
              <a:t>chatbot</a:t>
            </a:r>
            <a:r>
              <a:rPr lang="fr-CA" sz="1200" kern="1200" dirty="0">
                <a:solidFill>
                  <a:srgbClr val="FF0000"/>
                </a:solidFill>
                <a:effectLst/>
                <a:latin typeface="+mn-lt"/>
                <a:ea typeface="+mn-ea"/>
                <a:cs typeface="+mn-cs"/>
              </a:rPr>
              <a:t> et la prise en charge par un humain</a:t>
            </a:r>
          </a:p>
          <a:p>
            <a:endParaRPr lang="en-CA" sz="1200" kern="1200" dirty="0">
              <a:solidFill>
                <a:srgbClr val="FF0000"/>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5F303C-B767-458D-BB71-3DE6B2D59298}" type="slidenum">
              <a:rPr lang="en-CA" smtClean="0"/>
              <a:t>3</a:t>
            </a:fld>
            <a:endParaRPr lang="en-CA"/>
          </a:p>
        </p:txBody>
      </p:sp>
    </p:spTree>
    <p:extLst>
      <p:ext uri="{BB962C8B-B14F-4D97-AF65-F5344CB8AC3E}">
        <p14:creationId xmlns:p14="http://schemas.microsoft.com/office/powerpoint/2010/main" val="4119096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Au Royaume-Uni: le </a:t>
            </a:r>
            <a:r>
              <a:rPr lang="fr-CA" sz="1200" kern="1200" dirty="0" err="1">
                <a:solidFill>
                  <a:schemeClr val="tx1"/>
                </a:solidFill>
                <a:effectLst/>
                <a:latin typeface="+mn-lt"/>
                <a:ea typeface="+mn-ea"/>
                <a:cs typeface="+mn-cs"/>
              </a:rPr>
              <a:t>chatbot</a:t>
            </a:r>
            <a:r>
              <a:rPr lang="fr-CA" sz="1200" kern="1200" dirty="0">
                <a:solidFill>
                  <a:schemeClr val="tx1"/>
                </a:solidFill>
                <a:effectLst/>
                <a:latin typeface="+mn-lt"/>
                <a:ea typeface="+mn-ea"/>
                <a:cs typeface="+mn-cs"/>
              </a:rPr>
              <a:t> « </a:t>
            </a:r>
            <a:r>
              <a:rPr lang="fr-CA" sz="1200" kern="1200" dirty="0" err="1">
                <a:solidFill>
                  <a:schemeClr val="tx1"/>
                </a:solidFill>
                <a:effectLst/>
                <a:latin typeface="+mn-lt"/>
                <a:ea typeface="+mn-ea"/>
                <a:cs typeface="+mn-cs"/>
              </a:rPr>
              <a:t>DoNotPay</a:t>
            </a:r>
            <a:r>
              <a:rPr lang="fr-CA" sz="1200" kern="1200" dirty="0">
                <a:solidFill>
                  <a:schemeClr val="tx1"/>
                </a:solidFill>
                <a:effectLst/>
                <a:latin typeface="+mn-lt"/>
                <a:ea typeface="+mn-ea"/>
                <a:cs typeface="+mn-cs"/>
              </a:rPr>
              <a:t> » qui a commencé comme une façon de contester les contraventions de stationnement. Le fondateur, Joshua </a:t>
            </a:r>
            <a:r>
              <a:rPr lang="fr-CA" sz="1200" kern="1200" dirty="0" err="1">
                <a:solidFill>
                  <a:schemeClr val="tx1"/>
                </a:solidFill>
                <a:effectLst/>
                <a:latin typeface="+mn-lt"/>
                <a:ea typeface="+mn-ea"/>
                <a:cs typeface="+mn-cs"/>
              </a:rPr>
              <a:t>Browder</a:t>
            </a:r>
            <a:r>
              <a:rPr lang="fr-CA" sz="1200" kern="1200" dirty="0">
                <a:solidFill>
                  <a:schemeClr val="tx1"/>
                </a:solidFill>
                <a:effectLst/>
                <a:latin typeface="+mn-lt"/>
                <a:ea typeface="+mn-ea"/>
                <a:cs typeface="+mn-cs"/>
              </a:rPr>
              <a:t>, a créé le </a:t>
            </a:r>
            <a:r>
              <a:rPr lang="fr-CA" sz="1200" kern="1200" dirty="0" err="1">
                <a:solidFill>
                  <a:schemeClr val="tx1"/>
                </a:solidFill>
                <a:effectLst/>
                <a:latin typeface="+mn-lt"/>
                <a:ea typeface="+mn-ea"/>
                <a:cs typeface="+mn-cs"/>
              </a:rPr>
              <a:t>chatbot</a:t>
            </a:r>
            <a:r>
              <a:rPr lang="fr-CA" sz="1200" kern="1200" dirty="0">
                <a:solidFill>
                  <a:schemeClr val="tx1"/>
                </a:solidFill>
                <a:effectLst/>
                <a:latin typeface="+mn-lt"/>
                <a:ea typeface="+mn-ea"/>
                <a:cs typeface="+mn-cs"/>
              </a:rPr>
              <a:t> afin de contester les dizaines de contraventions de stationnement qu’il avait accumulées quand il avait 18 ans. Les services offerts par le </a:t>
            </a:r>
            <a:r>
              <a:rPr lang="fr-CA" sz="1200" kern="1200" dirty="0" err="1">
                <a:solidFill>
                  <a:schemeClr val="tx1"/>
                </a:solidFill>
                <a:effectLst/>
                <a:latin typeface="+mn-lt"/>
                <a:ea typeface="+mn-ea"/>
                <a:cs typeface="+mn-cs"/>
              </a:rPr>
              <a:t>chatbot</a:t>
            </a:r>
            <a:r>
              <a:rPr lang="fr-CA" sz="1200" kern="1200" dirty="0">
                <a:solidFill>
                  <a:schemeClr val="tx1"/>
                </a:solidFill>
                <a:effectLst/>
                <a:latin typeface="+mn-lt"/>
                <a:ea typeface="+mn-ea"/>
                <a:cs typeface="+mn-cs"/>
              </a:rPr>
              <a:t> ont depuis évolué et couvrent notamment les questions sur les livraisons tardives, les problèmes avec les compagnies aériennes, les atteintes à la protection des données, les demandes d’asile et les congés de </a:t>
            </a:r>
            <a:r>
              <a:rPr lang="fr-CA" sz="1200" kern="1200" dirty="0" err="1">
                <a:solidFill>
                  <a:schemeClr val="tx1"/>
                </a:solidFill>
                <a:effectLst/>
                <a:latin typeface="+mn-lt"/>
                <a:ea typeface="+mn-ea"/>
                <a:cs typeface="+mn-cs"/>
              </a:rPr>
              <a:t>matérnité</a:t>
            </a:r>
            <a:r>
              <a:rPr lang="fr-CA" sz="1200" kern="1200" dirty="0">
                <a:solidFill>
                  <a:schemeClr val="tx1"/>
                </a:solidFill>
                <a:effectLst/>
                <a:latin typeface="+mn-lt"/>
                <a:ea typeface="+mn-ea"/>
                <a:cs typeface="+mn-cs"/>
              </a:rPr>
              <a:t>. Ces services, gratuits, sont accessibles au Royaume-Uni ainsi qu’aux États-Unis. L’idée n’est pas de créer de nouveaux droits, mais plutôt d’éduquer les gens sur les droits qu’ils ont déjà.</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5F303C-B767-458D-BB71-3DE6B2D59298}" type="slidenum">
              <a:rPr lang="en-CA" smtClean="0"/>
              <a:t>4</a:t>
            </a:fld>
            <a:endParaRPr lang="en-CA"/>
          </a:p>
        </p:txBody>
      </p:sp>
    </p:spTree>
    <p:extLst>
      <p:ext uri="{BB962C8B-B14F-4D97-AF65-F5344CB8AC3E}">
        <p14:creationId xmlns:p14="http://schemas.microsoft.com/office/powerpoint/2010/main" val="1744311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Le cabinet Norton Rose a lancé un </a:t>
            </a:r>
            <a:r>
              <a:rPr lang="fr-CA" sz="1200" kern="1200" dirty="0" err="1">
                <a:solidFill>
                  <a:schemeClr val="tx1"/>
                </a:solidFill>
                <a:effectLst/>
                <a:latin typeface="+mn-lt"/>
                <a:ea typeface="+mn-ea"/>
                <a:cs typeface="+mn-cs"/>
              </a:rPr>
              <a:t>chatbot</a:t>
            </a:r>
            <a:r>
              <a:rPr lang="fr-CA" sz="1200" kern="1200" dirty="0">
                <a:solidFill>
                  <a:schemeClr val="tx1"/>
                </a:solidFill>
                <a:effectLst/>
                <a:latin typeface="+mn-lt"/>
                <a:ea typeface="+mn-ea"/>
                <a:cs typeface="+mn-cs"/>
              </a:rPr>
              <a:t> nommé Parker, initialement créé pour répondre à un changement majeur concernant la législation australienne en matière de protection des données. Il a ensuite évolué afin d’aider les clients de pays tiers à l’Union européenne à déterminer si le RGPD s’applique à leur entreprise et quelles activités sont couvertes par les règles.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8D5F303C-B767-458D-BB71-3DE6B2D59298}" type="slidenum">
              <a:rPr lang="en-CA" smtClean="0"/>
              <a:t>5</a:t>
            </a:fld>
            <a:endParaRPr lang="en-CA"/>
          </a:p>
        </p:txBody>
      </p:sp>
    </p:spTree>
    <p:extLst>
      <p:ext uri="{BB962C8B-B14F-4D97-AF65-F5344CB8AC3E}">
        <p14:creationId xmlns:p14="http://schemas.microsoft.com/office/powerpoint/2010/main" val="3888403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5F303C-B767-458D-BB71-3DE6B2D59298}" type="slidenum">
              <a:rPr lang="en-CA" smtClean="0"/>
              <a:t>6</a:t>
            </a:fld>
            <a:endParaRPr lang="en-CA"/>
          </a:p>
        </p:txBody>
      </p:sp>
    </p:spTree>
    <p:extLst>
      <p:ext uri="{BB962C8B-B14F-4D97-AF65-F5344CB8AC3E}">
        <p14:creationId xmlns:p14="http://schemas.microsoft.com/office/powerpoint/2010/main" val="930895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5F303C-B767-458D-BB71-3DE6B2D59298}" type="slidenum">
              <a:rPr lang="en-CA" smtClean="0"/>
              <a:t>7</a:t>
            </a:fld>
            <a:endParaRPr lang="en-CA"/>
          </a:p>
        </p:txBody>
      </p:sp>
    </p:spTree>
    <p:extLst>
      <p:ext uri="{BB962C8B-B14F-4D97-AF65-F5344CB8AC3E}">
        <p14:creationId xmlns:p14="http://schemas.microsoft.com/office/powerpoint/2010/main" val="95491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Au Québec, le Laboratoire de cyberjustice de l’Université de Montréal travaille sur un </a:t>
            </a:r>
            <a:r>
              <a:rPr lang="fr-CA" sz="1200" kern="1200" dirty="0" err="1">
                <a:solidFill>
                  <a:schemeClr val="tx1"/>
                </a:solidFill>
                <a:effectLst/>
                <a:latin typeface="+mn-lt"/>
                <a:ea typeface="+mn-ea"/>
                <a:cs typeface="+mn-cs"/>
              </a:rPr>
              <a:t>chatbot</a:t>
            </a:r>
            <a:r>
              <a:rPr lang="fr-CA" sz="1200" kern="1200" dirty="0">
                <a:solidFill>
                  <a:schemeClr val="tx1"/>
                </a:solidFill>
                <a:effectLst/>
                <a:latin typeface="+mn-lt"/>
                <a:ea typeface="+mn-ea"/>
                <a:cs typeface="+mn-cs"/>
              </a:rPr>
              <a:t> juridique nommé </a:t>
            </a:r>
            <a:r>
              <a:rPr lang="fr-CA" sz="1200" kern="1200" dirty="0" err="1">
                <a:solidFill>
                  <a:schemeClr val="tx1"/>
                </a:solidFill>
                <a:effectLst/>
                <a:latin typeface="+mn-lt"/>
                <a:ea typeface="+mn-ea"/>
                <a:cs typeface="+mn-cs"/>
              </a:rPr>
              <a:t>JusticeBot</a:t>
            </a:r>
            <a:r>
              <a:rPr lang="fr-CA" sz="1200" kern="1200" dirty="0">
                <a:solidFill>
                  <a:schemeClr val="tx1"/>
                </a:solidFill>
                <a:effectLst/>
                <a:latin typeface="+mn-lt"/>
                <a:ea typeface="+mn-ea"/>
                <a:cs typeface="+mn-cs"/>
              </a:rPr>
              <a:t> (</a:t>
            </a:r>
            <a:r>
              <a:rPr lang="fr-CA" sz="1200" u="sng" kern="1200" dirty="0">
                <a:solidFill>
                  <a:schemeClr val="tx1"/>
                </a:solidFill>
                <a:effectLst/>
                <a:latin typeface="+mn-lt"/>
                <a:ea typeface="+mn-ea"/>
                <a:cs typeface="+mn-cs"/>
                <a:hlinkClick r:id="rId3"/>
              </a:rPr>
              <a:t>https://www.cyberjustice.ca/justicebot/</a:t>
            </a:r>
            <a:r>
              <a:rPr lang="fr-CA" sz="1200" kern="1200" dirty="0">
                <a:solidFill>
                  <a:schemeClr val="tx1"/>
                </a:solidFill>
                <a:effectLst/>
                <a:latin typeface="+mn-lt"/>
                <a:ea typeface="+mn-ea"/>
                <a:cs typeface="+mn-cs"/>
              </a:rPr>
              <a:t>) en collaboration avec plusieurs intervenants dont la Régie du logement pour « aider les justiciables à comprendre le droit et à les guider parmi les nombreuses procédures judiciaires ». L’outil est conçu pour les locataires et propriétaires qui souhaitent résilier un bail dans la province de Québec. Le Barreau du Québec agit comme observateur du projet – il est intéressant de souligner que l’utilité de ce bot est très ciblé et que le but de l’outil est d’aider le contribuable en rendant accessible l’information pertinente à son cas. Ce projet implique des agents de la </a:t>
            </a:r>
            <a:r>
              <a:rPr lang="fr-CA" sz="1200" kern="1200" dirty="0" err="1">
                <a:solidFill>
                  <a:schemeClr val="tx1"/>
                </a:solidFill>
                <a:effectLst/>
                <a:latin typeface="+mn-lt"/>
                <a:ea typeface="+mn-ea"/>
                <a:cs typeface="+mn-cs"/>
              </a:rPr>
              <a:t>RdL</a:t>
            </a:r>
            <a:r>
              <a:rPr lang="fr-CA" sz="1200" kern="1200" dirty="0">
                <a:solidFill>
                  <a:schemeClr val="tx1"/>
                </a:solidFill>
                <a:effectLst/>
                <a:latin typeface="+mn-lt"/>
                <a:ea typeface="+mn-ea"/>
                <a:cs typeface="+mn-cs"/>
              </a:rPr>
              <a:t>, des avocats de l’aide juridique, une 30aine d’étudiants en droit et se fait également en partenariat avec 2 centre de recherches aux E-U. Ils ont pu intégrer près d’un million de décisions sur des questions très précises. Ils utilisent notamment l’intelligence artificielle et le « </a:t>
            </a:r>
            <a:r>
              <a:rPr lang="fr-CA" sz="1200" kern="1200" dirty="0" err="1">
                <a:solidFill>
                  <a:schemeClr val="tx1"/>
                </a:solidFill>
                <a:effectLst/>
                <a:latin typeface="+mn-lt"/>
                <a:ea typeface="+mn-ea"/>
                <a:cs typeface="+mn-cs"/>
              </a:rPr>
              <a:t>natural</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language</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processing</a:t>
            </a:r>
            <a:r>
              <a:rPr lang="fr-CA" sz="1200" kern="1200" dirty="0">
                <a:solidFill>
                  <a:schemeClr val="tx1"/>
                </a:solidFill>
                <a:effectLst/>
                <a:latin typeface="+mn-lt"/>
                <a:ea typeface="+mn-ea"/>
                <a:cs typeface="+mn-cs"/>
              </a:rPr>
              <a:t> » (« </a:t>
            </a:r>
            <a:r>
              <a:rPr lang="fr" sz="1200" b="0" i="0" kern="1200" dirty="0">
                <a:solidFill>
                  <a:schemeClr val="tx1"/>
                </a:solidFill>
                <a:effectLst/>
                <a:latin typeface="+mn-lt"/>
                <a:ea typeface="+mn-ea"/>
                <a:cs typeface="+mn-cs"/>
              </a:rPr>
              <a:t>Traitement automatique du langage naturel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5F303C-B767-458D-BB71-3DE6B2D59298}" type="slidenum">
              <a:rPr lang="en-CA" smtClean="0"/>
              <a:t>8</a:t>
            </a:fld>
            <a:endParaRPr lang="en-CA"/>
          </a:p>
        </p:txBody>
      </p:sp>
    </p:spTree>
    <p:extLst>
      <p:ext uri="{BB962C8B-B14F-4D97-AF65-F5344CB8AC3E}">
        <p14:creationId xmlns:p14="http://schemas.microsoft.com/office/powerpoint/2010/main" val="2435304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D5F303C-B767-458D-BB71-3DE6B2D59298}" type="slidenum">
              <a:rPr lang="en-CA" smtClean="0"/>
              <a:t>9</a:t>
            </a:fld>
            <a:endParaRPr lang="en-CA"/>
          </a:p>
        </p:txBody>
      </p:sp>
    </p:spTree>
    <p:extLst>
      <p:ext uri="{BB962C8B-B14F-4D97-AF65-F5344CB8AC3E}">
        <p14:creationId xmlns:p14="http://schemas.microsoft.com/office/powerpoint/2010/main" val="2975597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u="sng" kern="1200" dirty="0">
                <a:solidFill>
                  <a:schemeClr val="tx1"/>
                </a:solidFill>
                <a:effectLst/>
                <a:latin typeface="+mn-lt"/>
                <a:ea typeface="+mn-ea"/>
                <a:cs typeface="+mn-cs"/>
                <a:hlinkClick r:id="rId3"/>
              </a:rPr>
              <a:t>https://www.barreau.qc.ca/media/1108/avis-opinion.pdf</a:t>
            </a:r>
            <a:endParaRPr lang="fr-CA" sz="1200" u="sng" kern="1200" dirty="0">
              <a:solidFill>
                <a:schemeClr val="tx1"/>
              </a:solidFill>
              <a:effectLst/>
              <a:latin typeface="+mn-lt"/>
              <a:ea typeface="+mn-ea"/>
              <a:cs typeface="+mn-cs"/>
            </a:endParaRPr>
          </a:p>
          <a:p>
            <a:endParaRPr lang="en-CA" i="1" dirty="0"/>
          </a:p>
          <a:p>
            <a:r>
              <a:rPr lang="en-CA" i="1" dirty="0" err="1"/>
              <a:t>Barreau</a:t>
            </a:r>
            <a:r>
              <a:rPr lang="en-CA" i="1" dirty="0"/>
              <a:t> </a:t>
            </a:r>
            <a:r>
              <a:rPr lang="en-CA" i="1" dirty="0" err="1"/>
              <a:t>d’Abitibi-Témiscamingue</a:t>
            </a:r>
            <a:r>
              <a:rPr lang="en-CA" i="1" dirty="0"/>
              <a:t> </a:t>
            </a:r>
            <a:r>
              <a:rPr lang="en-CA" dirty="0"/>
              <a:t>c. </a:t>
            </a:r>
            <a:r>
              <a:rPr lang="en-CA" i="1" dirty="0" err="1"/>
              <a:t>Guidon</a:t>
            </a:r>
            <a:r>
              <a:rPr lang="en-CA" dirty="0"/>
              <a:t>: </a:t>
            </a:r>
            <a:r>
              <a:rPr lang="fr-CA" sz="1200" u="none" kern="1200" dirty="0">
                <a:solidFill>
                  <a:schemeClr val="tx1"/>
                </a:solidFill>
                <a:effectLst/>
                <a:latin typeface="+mn-lt"/>
                <a:ea typeface="+mn-ea"/>
                <a:cs typeface="+mn-cs"/>
              </a:rPr>
              <a:t>« </a:t>
            </a:r>
            <a:r>
              <a:rPr lang="fr" dirty="0"/>
              <a:t>Ainsi les dictionnaires définissent le mot « avis » comme étant « ce que l’on pense et aussi ce que l’on exprime sur un sujet. V. Jugement, estimation, opinion, pensée, sentiment, vue (point de vue) […] Ce sont là des synonymes qui nous montrent qu’un avis, c’est plus qu’un renseignement ou qu’une information : cela requiert qu’on donne une opinion, ou un point de vue ou qu’on exprime sa pensée sur un sujet sur lequel il peut y avoir plusieurs opinions différentes. »</a:t>
            </a:r>
          </a:p>
          <a:p>
            <a:endParaRPr lang="fr" dirty="0"/>
          </a:p>
          <a:p>
            <a:r>
              <a:rPr lang="fr" dirty="0"/>
              <a:t>Donner une information juridique (Permis pour les non avocats): Si la réponse se limite à référer l’interlocuteur aux dispositions législatives et réglementaires qui sont susceptibles d’être pertinentes sur un sujet donné, il s’agira d’une information juridique.</a:t>
            </a:r>
          </a:p>
          <a:p>
            <a:endParaRPr lang="fr" dirty="0"/>
          </a:p>
          <a:p>
            <a:r>
              <a:rPr lang="fr" dirty="0"/>
              <a:t>Donner un avis juridique (Réservé aux avocats en exercice et aux conseillers en loi): Si vous vous appuyez sur les faits particuliers soumis par l’interlocuteur pour qualifier une situation eu égard aux dispositions que vous estimez pertinentes et que vous donnez une opinion sur un sujet où il peut y avoir plusieurs opinions différentes, après avoir référé aux dispositions législatives et réglementaires applicables, il s’agira d’une consultation ou d’un avis d’ordre juridique.</a:t>
            </a:r>
            <a:endParaRPr lang="en-CA" dirty="0"/>
          </a:p>
        </p:txBody>
      </p:sp>
      <p:sp>
        <p:nvSpPr>
          <p:cNvPr id="4" name="Slide Number Placeholder 3"/>
          <p:cNvSpPr>
            <a:spLocks noGrp="1"/>
          </p:cNvSpPr>
          <p:nvPr>
            <p:ph type="sldNum" sz="quarter" idx="5"/>
          </p:nvPr>
        </p:nvSpPr>
        <p:spPr/>
        <p:txBody>
          <a:bodyPr/>
          <a:lstStyle/>
          <a:p>
            <a:fld id="{8D5F303C-B767-458D-BB71-3DE6B2D59298}" type="slidenum">
              <a:rPr lang="en-CA" smtClean="0"/>
              <a:t>10</a:t>
            </a:fld>
            <a:endParaRPr lang="en-CA"/>
          </a:p>
        </p:txBody>
      </p:sp>
    </p:spTree>
    <p:extLst>
      <p:ext uri="{BB962C8B-B14F-4D97-AF65-F5344CB8AC3E}">
        <p14:creationId xmlns:p14="http://schemas.microsoft.com/office/powerpoint/2010/main" val="4000912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fr-FR"/>
              <a:t>Modifiez le style du titre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4/29/2019</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fr-FR"/>
              <a:t>Cliquez sur l'icône pour ajouter une image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fr-FR"/>
              <a:t>Modifiez le style du titre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fr-FR"/>
              <a:t>Modifiez le style du titre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
Deuxième niveau
Troisième niveau
Quatrième niveau
Cinquième niveau</a:t>
            </a:r>
            <a:endParaRPr lang="en-US" dirty="0"/>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
Deuxième niveau
Troisième niveau
Quatrième niveau
Cinquième niveau</a:t>
            </a:r>
            <a:endParaRPr lang="en-US" dirty="0"/>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
Deuxième niveau
Troisième niveau
Quatrième niveau
Cinquième niveau</a:t>
            </a:r>
            <a:endParaRPr lang="en-US" dirty="0"/>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
Deuxième niveau
Troisième niveau
Quatrième niveau
Cinquième niveau</a:t>
            </a:r>
            <a:endParaRPr lang="en-US" dirty="0"/>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
Deuxième niveau
Troisième niveau
Quatrième niveau
Cinquième niveau</a:t>
            </a:r>
            <a:endParaRPr lang="en-US" dirty="0"/>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
Deuxième niveau
Troisième niveau
Quatrième niveau
Cinquième niveau</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fr-FR"/>
              <a:t>Modifiez le style du titre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
Deuxième niveau
Troisième niveau
Quatrième niveau
Cinquième niveau</a:t>
            </a:r>
            <a:endParaRPr lang="en-US" dirty="0"/>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
Deuxième niveau
Troisième niveau
Quatrième niveau
Cinquième niveau</a:t>
            </a:r>
            <a:endParaRPr lang="en-US" dirty="0"/>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
Deuxième niveau
Troisième niveau
Quatrième niveau
Cinquième niveau</a:t>
            </a:r>
            <a:endParaRPr lang="en-US" dirty="0"/>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
Deuxième niveau
Troisième niveau
Quatrième niveau
Cinquième niveau</a:t>
            </a:r>
            <a:endParaRPr lang="en-US" dirty="0"/>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
Deuxième niveau
Troisième niveau
Quatrième niveau
Cinquième niveau</a:t>
            </a:r>
            <a:endParaRPr lang="en-US" dirty="0"/>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
Deuxième niveau
Troisième niveau
Quatrième niveau
Cinquième niveau</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fr-FR"/>
              <a:t>Cliquez pour 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fr-FR"/>
              <a:t>Cliquez pour 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fr-FR"/>
              <a:t>Cliquez pour 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fr-FR"/>
              <a:t>Modifiez le style du titre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1141410" y="3073397"/>
            <a:ext cx="4878391" cy="2717801"/>
          </a:xfrm>
        </p:spPr>
        <p:txBody>
          <a:bodyPr/>
          <a:lstStyle/>
          <a:p>
            <a:pPr lvl="0"/>
            <a:r>
              <a:rPr lang="fr-FR"/>
              <a:t>Cliquez pour 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6172200" y="3073397"/>
            <a:ext cx="4875210" cy="2717801"/>
          </a:xfrm>
        </p:spPr>
        <p:txBody>
          <a:bodyPr/>
          <a:lstStyle/>
          <a:p>
            <a:pPr lvl="0"/>
            <a:r>
              <a:rPr lang="fr-FR"/>
              <a:t>Cliquez pour 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fr-FR"/>
              <a:t>Cliquez pour 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fr-FR"/>
              <a:t>Cliquez pour 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4/29/2019</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4.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Bulle narrative : rectangle à coins arrondis 3">
            <a:extLst>
              <a:ext uri="{FF2B5EF4-FFF2-40B4-BE49-F238E27FC236}">
                <a16:creationId xmlns:a16="http://schemas.microsoft.com/office/drawing/2014/main" xmlns="" id="{2DB1E077-7C55-B147-97CD-9320215D4EB0}"/>
              </a:ext>
            </a:extLst>
          </p:cNvPr>
          <p:cNvSpPr/>
          <p:nvPr/>
        </p:nvSpPr>
        <p:spPr>
          <a:xfrm>
            <a:off x="2289174" y="910166"/>
            <a:ext cx="7613651" cy="5037667"/>
          </a:xfrm>
          <a:prstGeom prst="wedgeRoundRectCallout">
            <a:avLst>
              <a:gd name="adj1" fmla="val -17255"/>
              <a:gd name="adj2" fmla="val 48250"/>
              <a:gd name="adj3" fmla="val 166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dirty="0">
                <a:solidFill>
                  <a:schemeClr val="bg2"/>
                </a:solidFill>
              </a:rPr>
              <a:t>CHATBOT: </a:t>
            </a:r>
          </a:p>
          <a:p>
            <a:pPr algn="ctr"/>
            <a:r>
              <a:rPr lang="fr-CA" sz="4000" dirty="0">
                <a:solidFill>
                  <a:schemeClr val="bg2"/>
                </a:solidFill>
              </a:rPr>
              <a:t>LA LIGNE ENTRE AVIS JURIDIQUE ET INFORMATION GÉNÉRALE</a:t>
            </a:r>
          </a:p>
          <a:p>
            <a:pPr algn="ctr"/>
            <a:endParaRPr lang="fr-CA" sz="4000" dirty="0">
              <a:solidFill>
                <a:schemeClr val="bg2"/>
              </a:solidFill>
            </a:endParaRPr>
          </a:p>
          <a:p>
            <a:pPr algn="ctr"/>
            <a:r>
              <a:rPr lang="fr-CA" dirty="0">
                <a:solidFill>
                  <a:schemeClr val="bg2"/>
                </a:solidFill>
              </a:rPr>
              <a:t>Conférence Legal.IT 2019</a:t>
            </a:r>
          </a:p>
        </p:txBody>
      </p:sp>
    </p:spTree>
    <p:extLst>
      <p:ext uri="{BB962C8B-B14F-4D97-AF65-F5344CB8AC3E}">
        <p14:creationId xmlns:p14="http://schemas.microsoft.com/office/powerpoint/2010/main" val="27939590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E52DB7E-39B5-1E4A-9D8B-B0B79BD11FAF}"/>
              </a:ext>
            </a:extLst>
          </p:cNvPr>
          <p:cNvSpPr>
            <a:spLocks noGrp="1"/>
          </p:cNvSpPr>
          <p:nvPr>
            <p:ph type="title"/>
          </p:nvPr>
        </p:nvSpPr>
        <p:spPr/>
        <p:txBody>
          <a:bodyPr/>
          <a:lstStyle/>
          <a:p>
            <a:r>
              <a:rPr lang="fr-CA" dirty="0"/>
              <a:t>LA NOTION D’AVIS JURIDIQUE</a:t>
            </a:r>
            <a:endParaRPr lang="fr-FR" dirty="0"/>
          </a:p>
        </p:txBody>
      </p:sp>
      <p:sp>
        <p:nvSpPr>
          <p:cNvPr id="3" name="Espace réservé du contenu 2">
            <a:extLst>
              <a:ext uri="{FF2B5EF4-FFF2-40B4-BE49-F238E27FC236}">
                <a16:creationId xmlns:a16="http://schemas.microsoft.com/office/drawing/2014/main" xmlns="" id="{51FDAF2A-9DB3-1F47-97F0-E04C690FE489}"/>
              </a:ext>
            </a:extLst>
          </p:cNvPr>
          <p:cNvSpPr>
            <a:spLocks noGrp="1"/>
          </p:cNvSpPr>
          <p:nvPr>
            <p:ph idx="1"/>
          </p:nvPr>
        </p:nvSpPr>
        <p:spPr>
          <a:xfrm>
            <a:off x="4087356" y="2401886"/>
            <a:ext cx="6960055" cy="3236603"/>
          </a:xfrm>
        </p:spPr>
        <p:txBody>
          <a:bodyPr/>
          <a:lstStyle/>
          <a:p>
            <a:pPr marL="0" indent="0">
              <a:buNone/>
            </a:pPr>
            <a:r>
              <a:rPr lang="fr-CA" dirty="0"/>
              <a:t>A</a:t>
            </a:r>
            <a:r>
              <a:rPr lang="fr-FR" dirty="0" err="1"/>
              <a:t>rticle</a:t>
            </a:r>
            <a:r>
              <a:rPr lang="fr-FR" dirty="0"/>
              <a:t> 128. 1. a) de la </a:t>
            </a:r>
            <a:r>
              <a:rPr lang="fr-FR" i="1" dirty="0"/>
              <a:t>Loi sur le Barreau</a:t>
            </a:r>
            <a:r>
              <a:rPr lang="fr-FR" dirty="0"/>
              <a:t> (RLRQ, c. B-1) </a:t>
            </a:r>
            <a:endParaRPr lang="fr-CA" dirty="0"/>
          </a:p>
          <a:p>
            <a:pPr marL="0" indent="0">
              <a:buNone/>
            </a:pPr>
            <a:endParaRPr lang="fr-CA" dirty="0"/>
          </a:p>
          <a:p>
            <a:pPr marL="0" indent="0">
              <a:buNone/>
            </a:pPr>
            <a:r>
              <a:rPr lang="fr-FR" dirty="0"/>
              <a:t>« 128. 1. Sont du ressort exclusif de l'avocat en exercice ou du conseiller en loi les actes suivants exécutés pour le compte d'autrui :</a:t>
            </a:r>
            <a:endParaRPr lang="fr-CA" dirty="0"/>
          </a:p>
          <a:p>
            <a:pPr marL="0" indent="0">
              <a:buNone/>
            </a:pPr>
            <a:r>
              <a:rPr lang="fr-FR" dirty="0"/>
              <a:t>a) donner des consultations et avis d'ordre juridique; »</a:t>
            </a:r>
          </a:p>
        </p:txBody>
      </p:sp>
      <p:pic>
        <p:nvPicPr>
          <p:cNvPr id="10" name="Graphique 10" descr="Ampoule">
            <a:extLst>
              <a:ext uri="{FF2B5EF4-FFF2-40B4-BE49-F238E27FC236}">
                <a16:creationId xmlns:a16="http://schemas.microsoft.com/office/drawing/2014/main" xmlns="" id="{110782B1-0F22-8743-8052-247CDCA50B2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41412" y="2249487"/>
            <a:ext cx="3236603" cy="3236603"/>
          </a:xfrm>
          <a:prstGeom prst="rect">
            <a:avLst/>
          </a:prstGeom>
        </p:spPr>
      </p:pic>
    </p:spTree>
    <p:extLst>
      <p:ext uri="{BB962C8B-B14F-4D97-AF65-F5344CB8AC3E}">
        <p14:creationId xmlns:p14="http://schemas.microsoft.com/office/powerpoint/2010/main" val="31847324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B05CE20-38F9-0E47-BAA8-23CCC83B1C11}"/>
              </a:ext>
            </a:extLst>
          </p:cNvPr>
          <p:cNvSpPr>
            <a:spLocks noGrp="1"/>
          </p:cNvSpPr>
          <p:nvPr>
            <p:ph type="title"/>
          </p:nvPr>
        </p:nvSpPr>
        <p:spPr/>
        <p:txBody>
          <a:bodyPr/>
          <a:lstStyle/>
          <a:p>
            <a:r>
              <a:rPr lang="fr-CA" dirty="0"/>
              <a:t>L’ACCÈS À LA JUSTICE AU QUÉBEC</a:t>
            </a:r>
            <a:endParaRPr lang="fr-FR" dirty="0"/>
          </a:p>
        </p:txBody>
      </p:sp>
      <p:pic>
        <p:nvPicPr>
          <p:cNvPr id="4" name="Graphique 4" descr="Marteau">
            <a:extLst>
              <a:ext uri="{FF2B5EF4-FFF2-40B4-BE49-F238E27FC236}">
                <a16:creationId xmlns:a16="http://schemas.microsoft.com/office/drawing/2014/main" xmlns="" id="{C45E8279-F8AB-2447-B2C5-F44BCEB84EFA}"/>
              </a:ext>
            </a:extLst>
          </p:cNvPr>
          <p:cNvPicPr>
            <a:picLocks noGrp="1" noChangeAspect="1"/>
          </p:cNvPicPr>
          <p:nvPr>
            <p:ph idx="1"/>
          </p:nvPr>
        </p:nvPicPr>
        <p:blipFill>
          <a:blip r:embed="rId3">
            <a:extLst>
              <a:ext uri="{96DAC541-7B7A-43D3-8B79-37D633B846F1}">
                <asvg:svgBlip xmlns:asvg="http://schemas.microsoft.com/office/drawing/2016/SVG/main" xmlns="" r:embed="rId4"/>
              </a:ext>
            </a:extLst>
          </a:blip>
          <a:stretch>
            <a:fillRect/>
          </a:stretch>
        </p:blipFill>
        <p:spPr>
          <a:xfrm>
            <a:off x="1141413" y="2097088"/>
            <a:ext cx="3237897" cy="3237897"/>
          </a:xfrm>
          <a:prstGeom prst="rect">
            <a:avLst/>
          </a:prstGeom>
        </p:spPr>
      </p:pic>
      <p:sp>
        <p:nvSpPr>
          <p:cNvPr id="7" name="ZoneTexte 6">
            <a:extLst>
              <a:ext uri="{FF2B5EF4-FFF2-40B4-BE49-F238E27FC236}">
                <a16:creationId xmlns:a16="http://schemas.microsoft.com/office/drawing/2014/main" xmlns="" id="{BF19D8D7-A2C8-C449-A4FF-8227C9967D30}"/>
              </a:ext>
            </a:extLst>
          </p:cNvPr>
          <p:cNvSpPr txBox="1"/>
          <p:nvPr/>
        </p:nvSpPr>
        <p:spPr>
          <a:xfrm>
            <a:off x="4458228" y="1884171"/>
            <a:ext cx="6357409" cy="4493538"/>
          </a:xfrm>
          <a:prstGeom prst="rect">
            <a:avLst/>
          </a:prstGeom>
          <a:noFill/>
        </p:spPr>
        <p:txBody>
          <a:bodyPr wrap="square">
            <a:spAutoFit/>
          </a:bodyPr>
          <a:lstStyle/>
          <a:p>
            <a:pPr marL="285750" indent="-285750" algn="just">
              <a:buFont typeface="Arial" panose="020B0604020202020204" pitchFamily="34" charset="0"/>
              <a:buChar char="•"/>
            </a:pPr>
            <a:r>
              <a:rPr lang="fr-CA" sz="2000" dirty="0"/>
              <a:t>~45 % ont une perception négative des tribunaux (en partie causée par l’impression que le système judiciaire semble inaccessible)</a:t>
            </a:r>
          </a:p>
          <a:p>
            <a:pPr marL="285750" indent="-285750" algn="just">
              <a:buFont typeface="Arial" panose="020B0604020202020204" pitchFamily="34" charset="0"/>
              <a:buChar char="•"/>
            </a:pPr>
            <a:endParaRPr lang="fr-CA" sz="2000" dirty="0"/>
          </a:p>
          <a:p>
            <a:pPr marL="285750" indent="-285750" algn="just">
              <a:buFont typeface="Arial" panose="020B0604020202020204" pitchFamily="34" charset="0"/>
              <a:buChar char="•"/>
            </a:pPr>
            <a:r>
              <a:rPr lang="fr-CA" sz="2000" dirty="0"/>
              <a:t>69 % sont convaincus de ne pas avoir les moyens de prendre un recours devant le tribunal</a:t>
            </a:r>
          </a:p>
          <a:p>
            <a:pPr marL="1085850" algn="just"/>
            <a:r>
              <a:rPr lang="fr-CA" sz="2000" dirty="0"/>
              <a:t>Pour 87 %, les honoraires d’avocats sont l’empêchement principal</a:t>
            </a:r>
          </a:p>
          <a:p>
            <a:pPr marL="1085850" algn="just"/>
            <a:endParaRPr lang="fr-CA" sz="2000" dirty="0"/>
          </a:p>
          <a:p>
            <a:pPr marL="285750" indent="-285750" algn="just">
              <a:buFont typeface="Arial" panose="020B0604020202020204" pitchFamily="34" charset="0"/>
              <a:buChar char="•"/>
            </a:pPr>
            <a:r>
              <a:rPr lang="fr-CA" sz="2000" dirty="0"/>
              <a:t>~ 30 % des parties se représentent seules en matière civile -monte à 50 % en matières familiales!</a:t>
            </a:r>
          </a:p>
          <a:p>
            <a:endParaRPr lang="fr-CA" dirty="0"/>
          </a:p>
          <a:p>
            <a:r>
              <a:rPr lang="fr-CA" sz="1600" dirty="0"/>
              <a:t>« Pour un système de justice en santé au Québec », Février 2018, Document préparé par le Secrétariat de l’Ordre et Affaires juridiques du Barreau du Québec</a:t>
            </a:r>
          </a:p>
        </p:txBody>
      </p:sp>
      <p:pic>
        <p:nvPicPr>
          <p:cNvPr id="5" name="Graphic 4" descr="Right pointing backhand index ">
            <a:extLst>
              <a:ext uri="{FF2B5EF4-FFF2-40B4-BE49-F238E27FC236}">
                <a16:creationId xmlns:a16="http://schemas.microsoft.com/office/drawing/2014/main" xmlns="" id="{12B1C82A-7FCF-D34D-B2B7-0C1D1E705DE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881564" y="3721988"/>
            <a:ext cx="645319" cy="645319"/>
          </a:xfrm>
          <a:prstGeom prst="rect">
            <a:avLst/>
          </a:prstGeom>
        </p:spPr>
      </p:pic>
    </p:spTree>
    <p:extLst>
      <p:ext uri="{BB962C8B-B14F-4D97-AF65-F5344CB8AC3E}">
        <p14:creationId xmlns:p14="http://schemas.microsoft.com/office/powerpoint/2010/main" val="9337771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54AD46D-4C30-D04B-B5CA-8C0227892A3B}"/>
              </a:ext>
            </a:extLst>
          </p:cNvPr>
          <p:cNvSpPr>
            <a:spLocks noGrp="1"/>
          </p:cNvSpPr>
          <p:nvPr>
            <p:ph type="title"/>
          </p:nvPr>
        </p:nvSpPr>
        <p:spPr>
          <a:xfrm>
            <a:off x="3618706" y="2689715"/>
            <a:ext cx="4954587" cy="1478570"/>
          </a:xfrm>
        </p:spPr>
        <p:txBody>
          <a:bodyPr/>
          <a:lstStyle/>
          <a:p>
            <a:r>
              <a:rPr lang="fr-CA" dirty="0"/>
              <a:t>QUESTIONS DU PUBLIC</a:t>
            </a:r>
            <a:endParaRPr lang="fr-FR" dirty="0"/>
          </a:p>
        </p:txBody>
      </p:sp>
    </p:spTree>
    <p:extLst>
      <p:ext uri="{BB962C8B-B14F-4D97-AF65-F5344CB8AC3E}">
        <p14:creationId xmlns:p14="http://schemas.microsoft.com/office/powerpoint/2010/main" val="13769909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6B7EDF4-26D9-9C41-A25F-0E774C34BE71}"/>
              </a:ext>
            </a:extLst>
          </p:cNvPr>
          <p:cNvSpPr>
            <a:spLocks noGrp="1"/>
          </p:cNvSpPr>
          <p:nvPr>
            <p:ph type="title"/>
          </p:nvPr>
        </p:nvSpPr>
        <p:spPr/>
        <p:txBody>
          <a:bodyPr/>
          <a:lstStyle/>
          <a:p>
            <a:r>
              <a:rPr lang="fr-CA" dirty="0"/>
              <a:t>Nos conférenciers</a:t>
            </a:r>
            <a:endParaRPr lang="fr-FR" dirty="0"/>
          </a:p>
        </p:txBody>
      </p:sp>
      <p:sp>
        <p:nvSpPr>
          <p:cNvPr id="3" name="Espace réservé du contenu 2">
            <a:extLst>
              <a:ext uri="{FF2B5EF4-FFF2-40B4-BE49-F238E27FC236}">
                <a16:creationId xmlns:a16="http://schemas.microsoft.com/office/drawing/2014/main" xmlns="" id="{49883047-553D-2243-BEED-07CCD73233F8}"/>
              </a:ext>
            </a:extLst>
          </p:cNvPr>
          <p:cNvSpPr>
            <a:spLocks noGrp="1"/>
          </p:cNvSpPr>
          <p:nvPr>
            <p:ph idx="1"/>
          </p:nvPr>
        </p:nvSpPr>
        <p:spPr>
          <a:xfrm>
            <a:off x="635000" y="2795955"/>
            <a:ext cx="2241749" cy="2124645"/>
          </a:xfrm>
        </p:spPr>
        <p:txBody>
          <a:bodyPr>
            <a:normAutofit/>
          </a:bodyPr>
          <a:lstStyle/>
          <a:p>
            <a:pPr marL="0" indent="0" algn="r" rtl="1">
              <a:buNone/>
            </a:pPr>
            <a:r>
              <a:rPr lang="fr-CA" sz="2000" dirty="0"/>
              <a:t>Me Virginie Arbour-Maynard</a:t>
            </a:r>
          </a:p>
          <a:p>
            <a:pPr marL="0" indent="0" algn="r" rtl="1">
              <a:buNone/>
            </a:pPr>
            <a:r>
              <a:rPr lang="fr-CA" sz="2000" dirty="0"/>
              <a:t>Directrice exécutive, développement chez NOVAlex</a:t>
            </a:r>
            <a:endParaRPr lang="fr-FR" sz="2000" dirty="0"/>
          </a:p>
        </p:txBody>
      </p:sp>
      <p:sp>
        <p:nvSpPr>
          <p:cNvPr id="5" name="Espace réservé du contenu 2">
            <a:extLst>
              <a:ext uri="{FF2B5EF4-FFF2-40B4-BE49-F238E27FC236}">
                <a16:creationId xmlns:a16="http://schemas.microsoft.com/office/drawing/2014/main" xmlns="" id="{DA5CEEE9-C0FE-F543-B378-3203B65B2A49}"/>
              </a:ext>
            </a:extLst>
          </p:cNvPr>
          <p:cNvSpPr txBox="1">
            <a:spLocks/>
          </p:cNvSpPr>
          <p:nvPr/>
        </p:nvSpPr>
        <p:spPr>
          <a:xfrm>
            <a:off x="8880426" y="2777948"/>
            <a:ext cx="2380242" cy="147857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fr-CA" sz="2000" dirty="0"/>
              <a:t>Vijay Jeshang</a:t>
            </a:r>
          </a:p>
          <a:p>
            <a:pPr marL="0" indent="0">
              <a:buFont typeface="Arial" panose="020B0604020202020204" pitchFamily="34" charset="0"/>
              <a:buNone/>
            </a:pPr>
            <a:r>
              <a:rPr lang="fr-CA" sz="2000" dirty="0"/>
              <a:t>Directeur des ventes chez Exeo Avocats</a:t>
            </a:r>
            <a:endParaRPr lang="fr-FR" sz="2000" dirty="0"/>
          </a:p>
        </p:txBody>
      </p:sp>
      <p:pic>
        <p:nvPicPr>
          <p:cNvPr id="7" name="Image 7">
            <a:extLst>
              <a:ext uri="{FF2B5EF4-FFF2-40B4-BE49-F238E27FC236}">
                <a16:creationId xmlns:a16="http://schemas.microsoft.com/office/drawing/2014/main" xmlns="" id="{6FA96C9F-C2F6-D149-ACD0-52D6CCD66CDB}"/>
              </a:ext>
            </a:extLst>
          </p:cNvPr>
          <p:cNvPicPr>
            <a:picLocks noChangeAspect="1"/>
          </p:cNvPicPr>
          <p:nvPr/>
        </p:nvPicPr>
        <p:blipFill rotWithShape="1">
          <a:blip r:embed="rId3"/>
          <a:srcRect t="9296" b="26112"/>
          <a:stretch/>
        </p:blipFill>
        <p:spPr>
          <a:xfrm>
            <a:off x="6238995" y="2723013"/>
            <a:ext cx="2500369" cy="242316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7" descr="A person posing for the camera&#10;&#10;Description automatically generated">
            <a:extLst>
              <a:ext uri="{FF2B5EF4-FFF2-40B4-BE49-F238E27FC236}">
                <a16:creationId xmlns:a16="http://schemas.microsoft.com/office/drawing/2014/main" xmlns="" id="{485D5FBB-5FFF-D04B-B7F7-0BF34D8D06D1}"/>
              </a:ext>
            </a:extLst>
          </p:cNvPr>
          <p:cNvPicPr>
            <a:picLocks noChangeAspect="1"/>
          </p:cNvPicPr>
          <p:nvPr/>
        </p:nvPicPr>
        <p:blipFill rotWithShape="1">
          <a:blip r:embed="rId4"/>
          <a:srcRect l="10708" t="9334" r="10648" b="13604"/>
          <a:stretch/>
        </p:blipFill>
        <p:spPr>
          <a:xfrm>
            <a:off x="3017811" y="2777948"/>
            <a:ext cx="2472904" cy="242316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4923731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481DC03-8011-444E-B6EC-726A99F52ED6}"/>
              </a:ext>
            </a:extLst>
          </p:cNvPr>
          <p:cNvSpPr>
            <a:spLocks noGrp="1"/>
          </p:cNvSpPr>
          <p:nvPr>
            <p:ph type="title"/>
          </p:nvPr>
        </p:nvSpPr>
        <p:spPr/>
        <p:txBody>
          <a:bodyPr/>
          <a:lstStyle/>
          <a:p>
            <a:r>
              <a:rPr lang="fr-CA" dirty="0"/>
              <a:t>Introduction aux chatbots</a:t>
            </a:r>
            <a:endParaRPr lang="fr-FR" dirty="0"/>
          </a:p>
        </p:txBody>
      </p:sp>
      <p:pic>
        <p:nvPicPr>
          <p:cNvPr id="4" name="Graphique 4" descr="Robot">
            <a:extLst>
              <a:ext uri="{FF2B5EF4-FFF2-40B4-BE49-F238E27FC236}">
                <a16:creationId xmlns:a16="http://schemas.microsoft.com/office/drawing/2014/main" xmlns="" id="{9DF1946A-B276-754F-A81C-15227CD03D6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785153" y="1620964"/>
            <a:ext cx="4618518" cy="4618518"/>
          </a:xfrm>
          <a:prstGeom prst="rect">
            <a:avLst/>
          </a:prstGeom>
        </p:spPr>
      </p:pic>
    </p:spTree>
    <p:extLst>
      <p:ext uri="{BB962C8B-B14F-4D97-AF65-F5344CB8AC3E}">
        <p14:creationId xmlns:p14="http://schemas.microsoft.com/office/powerpoint/2010/main" val="22338198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A4FB6C5-642C-B447-B61D-655A9EB1B506}"/>
              </a:ext>
            </a:extLst>
          </p:cNvPr>
          <p:cNvSpPr>
            <a:spLocks noGrp="1"/>
          </p:cNvSpPr>
          <p:nvPr>
            <p:ph type="title"/>
          </p:nvPr>
        </p:nvSpPr>
        <p:spPr/>
        <p:txBody>
          <a:bodyPr/>
          <a:lstStyle/>
          <a:p>
            <a:r>
              <a:rPr lang="fr-CA" dirty="0"/>
              <a:t>À travers le monde</a:t>
            </a:r>
            <a:endParaRPr lang="fr-FR" dirty="0"/>
          </a:p>
        </p:txBody>
      </p:sp>
      <p:sp>
        <p:nvSpPr>
          <p:cNvPr id="3" name="Espace réservé du contenu 2">
            <a:extLst>
              <a:ext uri="{FF2B5EF4-FFF2-40B4-BE49-F238E27FC236}">
                <a16:creationId xmlns:a16="http://schemas.microsoft.com/office/drawing/2014/main" xmlns="" id="{9AAB6114-B8BE-6640-9319-0B31A8181809}"/>
              </a:ext>
            </a:extLst>
          </p:cNvPr>
          <p:cNvSpPr>
            <a:spLocks noGrp="1"/>
          </p:cNvSpPr>
          <p:nvPr>
            <p:ph idx="1"/>
          </p:nvPr>
        </p:nvSpPr>
        <p:spPr>
          <a:xfrm>
            <a:off x="6465454" y="2249487"/>
            <a:ext cx="4581957" cy="3541714"/>
          </a:xfrm>
        </p:spPr>
        <p:txBody>
          <a:bodyPr/>
          <a:lstStyle/>
          <a:p>
            <a:pPr marL="0" indent="0">
              <a:buNone/>
            </a:pPr>
            <a:r>
              <a:rPr lang="fr-CA" dirty="0"/>
              <a:t>INITIATIVE LANCÉE AU ROYAUME-UNI PAR JOSHUA BROWDER</a:t>
            </a:r>
          </a:p>
          <a:p>
            <a:pPr marL="0" indent="0">
              <a:buNone/>
            </a:pPr>
            <a:endParaRPr lang="fr-CA" dirty="0"/>
          </a:p>
          <a:p>
            <a:pPr marL="0" indent="0" algn="ctr">
              <a:buNone/>
            </a:pPr>
            <a:r>
              <a:rPr lang="fr-CA" dirty="0"/>
              <a:t>Chatbot</a:t>
            </a:r>
          </a:p>
          <a:p>
            <a:pPr marL="0" indent="0" algn="ctr">
              <a:buNone/>
            </a:pPr>
            <a:r>
              <a:rPr lang="fr-CA" sz="3200" b="1" dirty="0"/>
              <a:t>DO NOT PAY</a:t>
            </a:r>
            <a:endParaRPr lang="fr-FR" sz="3200" b="1" dirty="0"/>
          </a:p>
        </p:txBody>
      </p:sp>
      <p:pic>
        <p:nvPicPr>
          <p:cNvPr id="6" name="Image 5">
            <a:extLst>
              <a:ext uri="{FF2B5EF4-FFF2-40B4-BE49-F238E27FC236}">
                <a16:creationId xmlns:a16="http://schemas.microsoft.com/office/drawing/2014/main" xmlns="" id="{D50FA5F2-19B2-4D4F-8C6A-17FD78F7C068}"/>
              </a:ext>
            </a:extLst>
          </p:cNvPr>
          <p:cNvPicPr>
            <a:picLocks noChangeAspect="1"/>
          </p:cNvPicPr>
          <p:nvPr/>
        </p:nvPicPr>
        <p:blipFill>
          <a:blip r:embed="rId3"/>
          <a:stretch>
            <a:fillRect/>
          </a:stretch>
        </p:blipFill>
        <p:spPr>
          <a:xfrm>
            <a:off x="1141413" y="2040201"/>
            <a:ext cx="3960285" cy="3960285"/>
          </a:xfrm>
          <a:prstGeom prst="rect">
            <a:avLst/>
          </a:prstGeom>
        </p:spPr>
      </p:pic>
    </p:spTree>
    <p:extLst>
      <p:ext uri="{BB962C8B-B14F-4D97-AF65-F5344CB8AC3E}">
        <p14:creationId xmlns:p14="http://schemas.microsoft.com/office/powerpoint/2010/main" val="7556504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6F3919B-12FB-9E46-9979-768BDDFDE217}"/>
              </a:ext>
            </a:extLst>
          </p:cNvPr>
          <p:cNvSpPr>
            <a:spLocks noGrp="1"/>
          </p:cNvSpPr>
          <p:nvPr>
            <p:ph type="title"/>
          </p:nvPr>
        </p:nvSpPr>
        <p:spPr/>
        <p:txBody>
          <a:bodyPr/>
          <a:lstStyle/>
          <a:p>
            <a:r>
              <a:rPr lang="fr-CA" dirty="0"/>
              <a:t>À travers le monde</a:t>
            </a:r>
            <a:endParaRPr lang="fr-FR" dirty="0"/>
          </a:p>
        </p:txBody>
      </p:sp>
      <p:sp>
        <p:nvSpPr>
          <p:cNvPr id="3" name="Espace réservé du contenu 2">
            <a:extLst>
              <a:ext uri="{FF2B5EF4-FFF2-40B4-BE49-F238E27FC236}">
                <a16:creationId xmlns:a16="http://schemas.microsoft.com/office/drawing/2014/main" xmlns="" id="{F187A558-93B2-634B-9067-0D3F6F4C94D3}"/>
              </a:ext>
            </a:extLst>
          </p:cNvPr>
          <p:cNvSpPr>
            <a:spLocks noGrp="1"/>
          </p:cNvSpPr>
          <p:nvPr>
            <p:ph idx="1"/>
          </p:nvPr>
        </p:nvSpPr>
        <p:spPr>
          <a:xfrm>
            <a:off x="6273030" y="2249487"/>
            <a:ext cx="4774381" cy="3541714"/>
          </a:xfrm>
        </p:spPr>
        <p:txBody>
          <a:bodyPr/>
          <a:lstStyle/>
          <a:p>
            <a:pPr marL="0" indent="0">
              <a:buNone/>
            </a:pPr>
            <a:r>
              <a:rPr lang="fr-CA" dirty="0"/>
              <a:t>INITIATIVE LANCÉE EN AUSTRALIE PAR LE CABINET NORTON ROSE</a:t>
            </a:r>
          </a:p>
          <a:p>
            <a:pPr marL="0" indent="0">
              <a:buNone/>
            </a:pPr>
            <a:endParaRPr lang="fr-CA" dirty="0"/>
          </a:p>
          <a:p>
            <a:pPr marL="0" indent="0" algn="ctr">
              <a:buNone/>
            </a:pPr>
            <a:r>
              <a:rPr lang="fr-CA" dirty="0"/>
              <a:t>chatbot</a:t>
            </a:r>
          </a:p>
          <a:p>
            <a:pPr marL="0" indent="0" algn="ctr">
              <a:buNone/>
            </a:pPr>
            <a:r>
              <a:rPr lang="fr-CA" sz="3200" b="1" dirty="0"/>
              <a:t>PARKER</a:t>
            </a:r>
            <a:endParaRPr lang="fr-FR" sz="3200" b="1" dirty="0"/>
          </a:p>
        </p:txBody>
      </p:sp>
      <p:pic>
        <p:nvPicPr>
          <p:cNvPr id="5" name="Image 4">
            <a:extLst>
              <a:ext uri="{FF2B5EF4-FFF2-40B4-BE49-F238E27FC236}">
                <a16:creationId xmlns:a16="http://schemas.microsoft.com/office/drawing/2014/main" xmlns="" id="{B18D28F4-0E2A-E441-A69C-F343183E7837}"/>
              </a:ext>
            </a:extLst>
          </p:cNvPr>
          <p:cNvPicPr>
            <a:picLocks noChangeAspect="1"/>
          </p:cNvPicPr>
          <p:nvPr/>
        </p:nvPicPr>
        <p:blipFill>
          <a:blip r:embed="rId3"/>
          <a:stretch>
            <a:fillRect/>
          </a:stretch>
        </p:blipFill>
        <p:spPr>
          <a:xfrm>
            <a:off x="1141413" y="2041261"/>
            <a:ext cx="3958165" cy="3958165"/>
          </a:xfrm>
          <a:prstGeom prst="rect">
            <a:avLst/>
          </a:prstGeom>
        </p:spPr>
      </p:pic>
    </p:spTree>
    <p:extLst>
      <p:ext uri="{BB962C8B-B14F-4D97-AF65-F5344CB8AC3E}">
        <p14:creationId xmlns:p14="http://schemas.microsoft.com/office/powerpoint/2010/main" val="39734513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6F3919B-12FB-9E46-9979-768BDDFDE217}"/>
              </a:ext>
            </a:extLst>
          </p:cNvPr>
          <p:cNvSpPr>
            <a:spLocks noGrp="1"/>
          </p:cNvSpPr>
          <p:nvPr>
            <p:ph type="title"/>
          </p:nvPr>
        </p:nvSpPr>
        <p:spPr/>
        <p:txBody>
          <a:bodyPr/>
          <a:lstStyle/>
          <a:p>
            <a:r>
              <a:rPr lang="fr-CA" dirty="0"/>
              <a:t>À travers le monde</a:t>
            </a:r>
            <a:endParaRPr lang="fr-FR" dirty="0"/>
          </a:p>
        </p:txBody>
      </p:sp>
      <p:sp>
        <p:nvSpPr>
          <p:cNvPr id="3" name="Espace réservé du contenu 2">
            <a:extLst>
              <a:ext uri="{FF2B5EF4-FFF2-40B4-BE49-F238E27FC236}">
                <a16:creationId xmlns:a16="http://schemas.microsoft.com/office/drawing/2014/main" xmlns="" id="{F187A558-93B2-634B-9067-0D3F6F4C94D3}"/>
              </a:ext>
            </a:extLst>
          </p:cNvPr>
          <p:cNvSpPr>
            <a:spLocks noGrp="1"/>
          </p:cNvSpPr>
          <p:nvPr>
            <p:ph idx="1"/>
          </p:nvPr>
        </p:nvSpPr>
        <p:spPr>
          <a:xfrm>
            <a:off x="6273030" y="2249487"/>
            <a:ext cx="4774381" cy="3541714"/>
          </a:xfrm>
        </p:spPr>
        <p:txBody>
          <a:bodyPr>
            <a:normAutofit fontScale="92500"/>
          </a:bodyPr>
          <a:lstStyle/>
          <a:p>
            <a:pPr marL="0" indent="0">
              <a:buNone/>
            </a:pPr>
            <a:r>
              <a:rPr lang="fr-CA" dirty="0"/>
              <a:t>INITIATIVE LANCÉE EN AUSTRALIE PAR  L’ÉQUIPE DE ADRIAN CARTLAND CHEZ</a:t>
            </a:r>
            <a:r>
              <a:rPr lang="fr-FR" dirty="0"/>
              <a:t> C</a:t>
            </a:r>
            <a:r>
              <a:rPr lang="fr-CA" dirty="0"/>
              <a:t>ARTLAND</a:t>
            </a:r>
            <a:r>
              <a:rPr lang="fr-FR" dirty="0"/>
              <a:t> L</a:t>
            </a:r>
            <a:r>
              <a:rPr lang="fr-CA" dirty="0"/>
              <a:t>AW</a:t>
            </a:r>
            <a:r>
              <a:rPr lang="fr-FR" dirty="0"/>
              <a:t>, </a:t>
            </a:r>
            <a:r>
              <a:rPr lang="fr-CA" dirty="0"/>
              <a:t>EN COLLABORATION AVEC D’AUTRES EXPERTS JURIDIQUES</a:t>
            </a:r>
          </a:p>
          <a:p>
            <a:pPr marL="0" indent="0">
              <a:buNone/>
            </a:pPr>
            <a:endParaRPr lang="fr-CA" dirty="0"/>
          </a:p>
          <a:p>
            <a:pPr marL="0" indent="0" algn="ctr">
              <a:buNone/>
            </a:pPr>
            <a:r>
              <a:rPr lang="fr-CA" dirty="0"/>
              <a:t>chatbot</a:t>
            </a:r>
          </a:p>
          <a:p>
            <a:pPr marL="0" indent="0" algn="ctr">
              <a:buNone/>
            </a:pPr>
            <a:r>
              <a:rPr lang="fr-CA" sz="3200" b="1" dirty="0"/>
              <a:t>AILIRA</a:t>
            </a:r>
            <a:endParaRPr lang="fr-FR" sz="3200" b="1" dirty="0"/>
          </a:p>
        </p:txBody>
      </p:sp>
      <p:pic>
        <p:nvPicPr>
          <p:cNvPr id="5" name="Image 4">
            <a:extLst>
              <a:ext uri="{FF2B5EF4-FFF2-40B4-BE49-F238E27FC236}">
                <a16:creationId xmlns:a16="http://schemas.microsoft.com/office/drawing/2014/main" xmlns="" id="{B18D28F4-0E2A-E441-A69C-F343183E7837}"/>
              </a:ext>
            </a:extLst>
          </p:cNvPr>
          <p:cNvPicPr>
            <a:picLocks noChangeAspect="1"/>
          </p:cNvPicPr>
          <p:nvPr/>
        </p:nvPicPr>
        <p:blipFill>
          <a:blip r:embed="rId3"/>
          <a:stretch>
            <a:fillRect/>
          </a:stretch>
        </p:blipFill>
        <p:spPr>
          <a:xfrm>
            <a:off x="1141413" y="2040467"/>
            <a:ext cx="3959754" cy="3959754"/>
          </a:xfrm>
          <a:prstGeom prst="rect">
            <a:avLst/>
          </a:prstGeom>
        </p:spPr>
      </p:pic>
    </p:spTree>
    <p:extLst>
      <p:ext uri="{BB962C8B-B14F-4D97-AF65-F5344CB8AC3E}">
        <p14:creationId xmlns:p14="http://schemas.microsoft.com/office/powerpoint/2010/main" val="33397001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6F3919B-12FB-9E46-9979-768BDDFDE217}"/>
              </a:ext>
            </a:extLst>
          </p:cNvPr>
          <p:cNvSpPr>
            <a:spLocks noGrp="1"/>
          </p:cNvSpPr>
          <p:nvPr>
            <p:ph type="title"/>
          </p:nvPr>
        </p:nvSpPr>
        <p:spPr/>
        <p:txBody>
          <a:bodyPr/>
          <a:lstStyle/>
          <a:p>
            <a:r>
              <a:rPr lang="fr-CA" dirty="0"/>
              <a:t>À travers le monde - </a:t>
            </a:r>
            <a:r>
              <a:rPr lang="fr-CA" dirty="0" err="1"/>
              <a:t>ailira</a:t>
            </a:r>
            <a:endParaRPr lang="fr-FR" dirty="0"/>
          </a:p>
        </p:txBody>
      </p:sp>
      <p:pic>
        <p:nvPicPr>
          <p:cNvPr id="7" name="Image 7">
            <a:extLst>
              <a:ext uri="{FF2B5EF4-FFF2-40B4-BE49-F238E27FC236}">
                <a16:creationId xmlns:a16="http://schemas.microsoft.com/office/drawing/2014/main" xmlns="" id="{8889A862-DA42-4356-90B4-8CF0A146B87E}"/>
              </a:ext>
            </a:extLst>
          </p:cNvPr>
          <p:cNvPicPr>
            <a:picLocks noChangeAspect="1"/>
          </p:cNvPicPr>
          <p:nvPr/>
        </p:nvPicPr>
        <p:blipFill>
          <a:blip r:embed="rId3"/>
          <a:stretch>
            <a:fillRect/>
          </a:stretch>
        </p:blipFill>
        <p:spPr>
          <a:xfrm>
            <a:off x="2238692" y="1844964"/>
            <a:ext cx="3857308" cy="4796545"/>
          </a:xfrm>
          <a:prstGeom prst="rect">
            <a:avLst/>
          </a:prstGeom>
        </p:spPr>
      </p:pic>
      <p:pic>
        <p:nvPicPr>
          <p:cNvPr id="8" name="Image 9">
            <a:extLst>
              <a:ext uri="{FF2B5EF4-FFF2-40B4-BE49-F238E27FC236}">
                <a16:creationId xmlns:a16="http://schemas.microsoft.com/office/drawing/2014/main" xmlns="" id="{42A93126-720D-4BCC-A0AE-E972ACAD62CE}"/>
              </a:ext>
            </a:extLst>
          </p:cNvPr>
          <p:cNvPicPr>
            <a:picLocks noChangeAspect="1"/>
          </p:cNvPicPr>
          <p:nvPr/>
        </p:nvPicPr>
        <p:blipFill>
          <a:blip r:embed="rId4"/>
          <a:stretch>
            <a:fillRect/>
          </a:stretch>
        </p:blipFill>
        <p:spPr>
          <a:xfrm>
            <a:off x="6559867" y="1844964"/>
            <a:ext cx="3857309" cy="3574161"/>
          </a:xfrm>
          <a:prstGeom prst="rect">
            <a:avLst/>
          </a:prstGeom>
        </p:spPr>
      </p:pic>
    </p:spTree>
    <p:extLst>
      <p:ext uri="{BB962C8B-B14F-4D97-AF65-F5344CB8AC3E}">
        <p14:creationId xmlns:p14="http://schemas.microsoft.com/office/powerpoint/2010/main" val="20466503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6F3919B-12FB-9E46-9979-768BDDFDE217}"/>
              </a:ext>
            </a:extLst>
          </p:cNvPr>
          <p:cNvSpPr>
            <a:spLocks noGrp="1"/>
          </p:cNvSpPr>
          <p:nvPr>
            <p:ph type="title"/>
          </p:nvPr>
        </p:nvSpPr>
        <p:spPr/>
        <p:txBody>
          <a:bodyPr/>
          <a:lstStyle/>
          <a:p>
            <a:r>
              <a:rPr lang="fr-CA" dirty="0"/>
              <a:t>À travers le monde</a:t>
            </a:r>
            <a:endParaRPr lang="fr-FR" dirty="0"/>
          </a:p>
        </p:txBody>
      </p:sp>
      <p:sp>
        <p:nvSpPr>
          <p:cNvPr id="3" name="Espace réservé du contenu 2">
            <a:extLst>
              <a:ext uri="{FF2B5EF4-FFF2-40B4-BE49-F238E27FC236}">
                <a16:creationId xmlns:a16="http://schemas.microsoft.com/office/drawing/2014/main" xmlns="" id="{F187A558-93B2-634B-9067-0D3F6F4C94D3}"/>
              </a:ext>
            </a:extLst>
          </p:cNvPr>
          <p:cNvSpPr>
            <a:spLocks noGrp="1"/>
          </p:cNvSpPr>
          <p:nvPr>
            <p:ph idx="1"/>
          </p:nvPr>
        </p:nvSpPr>
        <p:spPr>
          <a:xfrm>
            <a:off x="6273030" y="2249487"/>
            <a:ext cx="4774381" cy="3541714"/>
          </a:xfrm>
        </p:spPr>
        <p:txBody>
          <a:bodyPr>
            <a:normAutofit/>
          </a:bodyPr>
          <a:lstStyle/>
          <a:p>
            <a:pPr marL="0" indent="0">
              <a:buNone/>
            </a:pPr>
            <a:r>
              <a:rPr lang="fr-CA" dirty="0"/>
              <a:t>INITIATIVE LANCÉE AU QUÉBEC PAR LE LABORATOIRE DE CYBERJUSTICE DE MONTRÉAL</a:t>
            </a:r>
          </a:p>
          <a:p>
            <a:pPr marL="0" indent="0">
              <a:buNone/>
            </a:pPr>
            <a:endParaRPr lang="fr-CA" dirty="0"/>
          </a:p>
          <a:p>
            <a:pPr marL="0" indent="0" algn="ctr">
              <a:buNone/>
            </a:pPr>
            <a:r>
              <a:rPr lang="fr-CA" dirty="0"/>
              <a:t>chatbot</a:t>
            </a:r>
          </a:p>
          <a:p>
            <a:pPr marL="0" indent="0" algn="ctr">
              <a:buNone/>
            </a:pPr>
            <a:r>
              <a:rPr lang="fr-CA" sz="3200" b="1" dirty="0"/>
              <a:t>JUSTICEBOT</a:t>
            </a:r>
            <a:endParaRPr lang="fr-FR" sz="3200" b="1" dirty="0"/>
          </a:p>
        </p:txBody>
      </p:sp>
      <p:pic>
        <p:nvPicPr>
          <p:cNvPr id="6" name="Image 5">
            <a:extLst>
              <a:ext uri="{FF2B5EF4-FFF2-40B4-BE49-F238E27FC236}">
                <a16:creationId xmlns:a16="http://schemas.microsoft.com/office/drawing/2014/main" xmlns="" id="{FB53690D-09E5-A340-A875-0E375A321A02}"/>
              </a:ext>
            </a:extLst>
          </p:cNvPr>
          <p:cNvPicPr>
            <a:picLocks noChangeAspect="1"/>
          </p:cNvPicPr>
          <p:nvPr/>
        </p:nvPicPr>
        <p:blipFill>
          <a:blip r:embed="rId3"/>
          <a:stretch>
            <a:fillRect/>
          </a:stretch>
        </p:blipFill>
        <p:spPr>
          <a:xfrm>
            <a:off x="1141413" y="2040572"/>
            <a:ext cx="3959544" cy="3959544"/>
          </a:xfrm>
          <a:prstGeom prst="rect">
            <a:avLst/>
          </a:prstGeom>
        </p:spPr>
      </p:pic>
    </p:spTree>
    <p:extLst>
      <p:ext uri="{BB962C8B-B14F-4D97-AF65-F5344CB8AC3E}">
        <p14:creationId xmlns:p14="http://schemas.microsoft.com/office/powerpoint/2010/main" val="8703186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6F3919B-12FB-9E46-9979-768BDDFDE217}"/>
              </a:ext>
            </a:extLst>
          </p:cNvPr>
          <p:cNvSpPr>
            <a:spLocks noGrp="1"/>
          </p:cNvSpPr>
          <p:nvPr>
            <p:ph type="title"/>
          </p:nvPr>
        </p:nvSpPr>
        <p:spPr/>
        <p:txBody>
          <a:bodyPr/>
          <a:lstStyle/>
          <a:p>
            <a:r>
              <a:rPr lang="fr-CA" dirty="0"/>
              <a:t>Présentation du chatbot iva – exeo avocats</a:t>
            </a:r>
            <a:endParaRPr lang="fr-FR" dirty="0"/>
          </a:p>
        </p:txBody>
      </p:sp>
      <p:pic>
        <p:nvPicPr>
          <p:cNvPr id="3" name="A3CFF853-B7A9-4233-9E69-19BB414D4F92.MOV">
            <a:hlinkClick r:id="" action="ppaction://media"/>
            <a:extLst>
              <a:ext uri="{FF2B5EF4-FFF2-40B4-BE49-F238E27FC236}">
                <a16:creationId xmlns:a16="http://schemas.microsoft.com/office/drawing/2014/main" xmlns="" id="{4CF87AF0-F63A-354D-88AE-CD2DB70A0B8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355702" y="357320"/>
            <a:ext cx="3480595" cy="6143359"/>
          </a:xfrm>
          <a:prstGeom prst="rect">
            <a:avLst/>
          </a:prstGeom>
        </p:spPr>
      </p:pic>
    </p:spTree>
    <p:extLst>
      <p:ext uri="{BB962C8B-B14F-4D97-AF65-F5344CB8AC3E}">
        <p14:creationId xmlns:p14="http://schemas.microsoft.com/office/powerpoint/2010/main" val="13717107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p:cTn id="16" fill="hold" display="0">
                  <p:stCondLst>
                    <p:cond delay="indefinite"/>
                  </p:stCondLst>
                </p:cTn>
                <p:tgtEl>
                  <p:spTgt spid="3"/>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390</Words>
  <Application>Microsoft Office PowerPoint</Application>
  <PresentationFormat>Grand écran</PresentationFormat>
  <Paragraphs>77</Paragraphs>
  <Slides>12</Slides>
  <Notes>10</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12</vt:i4>
      </vt:variant>
    </vt:vector>
  </HeadingPairs>
  <TitlesOfParts>
    <vt:vector size="17" baseType="lpstr">
      <vt:lpstr>Arial</vt:lpstr>
      <vt:lpstr>Calibri</vt:lpstr>
      <vt:lpstr>Trebuchet MS</vt:lpstr>
      <vt:lpstr>Tw Cen MT</vt:lpstr>
      <vt:lpstr>Circuit</vt:lpstr>
      <vt:lpstr>Présentation PowerPoint</vt:lpstr>
      <vt:lpstr>Nos conférenciers</vt:lpstr>
      <vt:lpstr>Introduction aux chatbots</vt:lpstr>
      <vt:lpstr>À travers le monde</vt:lpstr>
      <vt:lpstr>À travers le monde</vt:lpstr>
      <vt:lpstr>À travers le monde</vt:lpstr>
      <vt:lpstr>À travers le monde - ailira</vt:lpstr>
      <vt:lpstr>À travers le monde</vt:lpstr>
      <vt:lpstr>Présentation du chatbot iva – exeo avocats</vt:lpstr>
      <vt:lpstr>LA NOTION D’AVIS JURIDIQUE</vt:lpstr>
      <vt:lpstr>L’ACCÈS À LA JUSTICE AU QUÉBEC</vt:lpstr>
      <vt:lpstr>QUESTIONS DU PUBLIC</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Claire M.</dc:creator>
  <cp:lastModifiedBy>Tremblay Joannie</cp:lastModifiedBy>
  <cp:revision>47</cp:revision>
  <dcterms:created xsi:type="dcterms:W3CDTF">2019-03-19T23:17:53Z</dcterms:created>
  <dcterms:modified xsi:type="dcterms:W3CDTF">2019-04-29T18:30:33Z</dcterms:modified>
</cp:coreProperties>
</file>